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nton" charset="1" panose="00000500000000000000"/>
      <p:regular r:id="rId17"/>
    </p:embeddedFont>
    <p:embeddedFont>
      <p:font typeface="Montserrat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241813" y="1882401"/>
            <a:ext cx="712885" cy="71288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689844" y="8562748"/>
            <a:ext cx="4989148" cy="1069617"/>
            <a:chOff x="0" y="0"/>
            <a:chExt cx="1895622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95622" cy="406400"/>
            </a:xfrm>
            <a:custGeom>
              <a:avLst/>
              <a:gdLst/>
              <a:ahLst/>
              <a:cxnLst/>
              <a:rect r="r" b="b" t="t" l="l"/>
              <a:pathLst>
                <a:path h="406400" w="1895622">
                  <a:moveTo>
                    <a:pt x="1692422" y="0"/>
                  </a:moveTo>
                  <a:cubicBezTo>
                    <a:pt x="1804646" y="0"/>
                    <a:pt x="1895622" y="90976"/>
                    <a:pt x="1895622" y="203200"/>
                  </a:cubicBezTo>
                  <a:cubicBezTo>
                    <a:pt x="1895622" y="315424"/>
                    <a:pt x="1804646" y="406400"/>
                    <a:pt x="16924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895622" cy="454025"/>
            </a:xfrm>
            <a:prstGeom prst="rect">
              <a:avLst/>
            </a:prstGeom>
          </p:spPr>
          <p:txBody>
            <a:bodyPr anchor="ctr" rtlCol="false" tIns="31690" lIns="31690" bIns="31690" rIns="31690"/>
            <a:lstStyle/>
            <a:p>
              <a:pPr algn="ctr" marL="0" indent="0" lvl="0"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31883" y="2690536"/>
            <a:ext cx="15989576" cy="315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80"/>
              </a:lnSpc>
            </a:pPr>
            <a:r>
              <a:rPr lang="en-US" sz="10400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E-COMMERCE FURNITURE SALES DATA ANALYSIS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31883" y="5795686"/>
            <a:ext cx="10893293" cy="46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spc="17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Insights from the 2024 Furniture Dataset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216675" y="8795991"/>
            <a:ext cx="3935484" cy="545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6"/>
              </a:lnSpc>
            </a:pPr>
            <a:r>
              <a:rPr lang="en-US" sz="3254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Garima Shukla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1357611" y="2222198"/>
            <a:ext cx="9789689" cy="978968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-49812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8432077" y="562242"/>
            <a:ext cx="6111618" cy="143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44000" y="3338311"/>
            <a:ext cx="389240" cy="38924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739770" y="3290686"/>
            <a:ext cx="9135325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Free shipping is cruical for increasing sales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144000" y="2635333"/>
            <a:ext cx="1281091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KEY TAKEAWAY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144000" y="3844072"/>
            <a:ext cx="389240" cy="389240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9739770" y="3796447"/>
            <a:ext cx="8066894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Lowered price items tends to sell better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144000" y="4353770"/>
            <a:ext cx="389240" cy="38924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9739770" y="4328562"/>
            <a:ext cx="8066894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Discount plays a significate role in customer purchasing decisions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144000" y="6318053"/>
            <a:ext cx="12810911" cy="2004187"/>
            <a:chOff x="0" y="0"/>
            <a:chExt cx="17081215" cy="2672249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Focus on free shipping offers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RECOMMENDATIONS</a:t>
              </a:r>
            </a:p>
          </p:txBody>
        </p:sp>
        <p:grpSp>
          <p:nvGrpSpPr>
            <p:cNvPr name="Group 36" id="36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9" id="39"/>
            <p:cNvSpPr txBox="true"/>
            <p:nvPr/>
          </p:nvSpPr>
          <p:spPr>
            <a:xfrm rot="0">
              <a:off x="794360" y="1564027"/>
              <a:ext cx="10755858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Analyze pricing strategies for higher sales</a:t>
              </a:r>
            </a:p>
            <a:p>
              <a:pPr algn="l">
                <a:lnSpc>
                  <a:spcPts val="3406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25539" y="3187170"/>
            <a:ext cx="14516274" cy="391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6"/>
              </a:lnSpc>
            </a:pPr>
            <a:r>
              <a:rPr lang="en-US" sz="25721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50074" y="6840089"/>
            <a:ext cx="10468886" cy="471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spc="17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E-commerce Furniture sales data analysis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241813" y="8802151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241813" y="8440825"/>
            <a:ext cx="1191540" cy="11915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402137" y="1525959"/>
            <a:ext cx="712885" cy="71288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551030" y="4349936"/>
            <a:ext cx="11381566" cy="1138156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64467" y="2185400"/>
            <a:ext cx="7072900" cy="70729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204295">
              <a:off x="-12613" y="-12613"/>
              <a:ext cx="838026" cy="838026"/>
            </a:xfrm>
            <a:custGeom>
              <a:avLst/>
              <a:gdLst/>
              <a:ahLst/>
              <a:cxnLst/>
              <a:rect r="r" b="b" t="t" l="l"/>
              <a:pathLst>
                <a:path h="838026" w="838026">
                  <a:moveTo>
                    <a:pt x="394876" y="13330"/>
                  </a:moveTo>
                  <a:cubicBezTo>
                    <a:pt x="170824" y="26661"/>
                    <a:pt x="0" y="219098"/>
                    <a:pt x="13330" y="443150"/>
                  </a:cubicBezTo>
                  <a:cubicBezTo>
                    <a:pt x="26661" y="667202"/>
                    <a:pt x="219098" y="838026"/>
                    <a:pt x="443150" y="824696"/>
                  </a:cubicBezTo>
                  <a:cubicBezTo>
                    <a:pt x="667202" y="811365"/>
                    <a:pt x="838026" y="618928"/>
                    <a:pt x="824696" y="394876"/>
                  </a:cubicBezTo>
                  <a:cubicBezTo>
                    <a:pt x="811365" y="170824"/>
                    <a:pt x="618928" y="0"/>
                    <a:pt x="394876" y="13330"/>
                  </a:cubicBezTo>
                  <a:close/>
                </a:path>
              </a:pathLst>
            </a:custGeom>
            <a:blipFill>
              <a:blip r:embed="rId2"/>
              <a:stretch>
                <a:fillRect l="-31502" t="0" r="-35164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9144000" y="7727421"/>
            <a:ext cx="1038609" cy="10386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638582">
            <a:off x="11277780" y="4057670"/>
            <a:ext cx="4446274" cy="2660475"/>
          </a:xfrm>
          <a:custGeom>
            <a:avLst/>
            <a:gdLst/>
            <a:ahLst/>
            <a:cxnLst/>
            <a:rect r="r" b="b" t="t" l="l"/>
            <a:pathLst>
              <a:path h="2660475" w="4446274">
                <a:moveTo>
                  <a:pt x="0" y="0"/>
                </a:moveTo>
                <a:lnTo>
                  <a:pt x="4446274" y="0"/>
                </a:lnTo>
                <a:lnTo>
                  <a:pt x="4446274" y="2660475"/>
                </a:lnTo>
                <a:lnTo>
                  <a:pt x="0" y="26604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126399" y="562207"/>
            <a:ext cx="12810911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OVERVIEW OF DATASET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39249" y="3750916"/>
            <a:ext cx="12810911" cy="3137173"/>
            <a:chOff x="0" y="0"/>
            <a:chExt cx="17081215" cy="4182897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794360" y="889678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Price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KEY METRICS</a:t>
              </a:r>
            </a:p>
          </p:txBody>
        </p:sp>
        <p:grpSp>
          <p:nvGrpSpPr>
            <p:cNvPr name="Group 27" id="27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794360" y="1564027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Original Price</a:t>
              </a:r>
            </a:p>
          </p:txBody>
        </p:sp>
        <p:grpSp>
          <p:nvGrpSpPr>
            <p:cNvPr name="Group 31" id="31"/>
            <p:cNvGrpSpPr/>
            <p:nvPr/>
          </p:nvGrpSpPr>
          <p:grpSpPr>
            <a:xfrm rot="0">
              <a:off x="0" y="2283038"/>
              <a:ext cx="518986" cy="51898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794360" y="2235413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Unit Sold</a:t>
              </a:r>
            </a:p>
          </p:txBody>
        </p:sp>
        <p:grpSp>
          <p:nvGrpSpPr>
            <p:cNvPr name="Group 35" id="35"/>
            <p:cNvGrpSpPr/>
            <p:nvPr/>
          </p:nvGrpSpPr>
          <p:grpSpPr>
            <a:xfrm rot="0">
              <a:off x="0" y="2954424"/>
              <a:ext cx="518986" cy="518986"/>
              <a:chOff x="0" y="0"/>
              <a:chExt cx="812800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8" id="38"/>
            <p:cNvSpPr txBox="true"/>
            <p:nvPr/>
          </p:nvSpPr>
          <p:spPr>
            <a:xfrm rot="0">
              <a:off x="794360" y="2906799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Shipping Information</a:t>
              </a:r>
            </a:p>
          </p:txBody>
        </p:sp>
        <p:grpSp>
          <p:nvGrpSpPr>
            <p:cNvPr name="Group 39" id="39"/>
            <p:cNvGrpSpPr/>
            <p:nvPr/>
          </p:nvGrpSpPr>
          <p:grpSpPr>
            <a:xfrm rot="0">
              <a:off x="0" y="3663911"/>
              <a:ext cx="518986" cy="518986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42" id="42"/>
            <p:cNvSpPr txBox="true"/>
            <p:nvPr/>
          </p:nvSpPr>
          <p:spPr>
            <a:xfrm rot="0">
              <a:off x="794360" y="3616286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Tag Test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339249" y="7660322"/>
            <a:ext cx="12810911" cy="1597978"/>
            <a:chOff x="0" y="0"/>
            <a:chExt cx="17081215" cy="2130638"/>
          </a:xfrm>
        </p:grpSpPr>
        <p:grpSp>
          <p:nvGrpSpPr>
            <p:cNvPr name="Group 44" id="44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47" id="47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Derive Insight on sales prerformance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OBJECTIVE OF ANALYSIS</a:t>
              </a:r>
            </a:p>
          </p:txBody>
        </p:sp>
        <p:grpSp>
          <p:nvGrpSpPr>
            <p:cNvPr name="Group 49" id="49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52" id="52"/>
            <p:cNvSpPr txBox="true"/>
            <p:nvPr/>
          </p:nvSpPr>
          <p:spPr>
            <a:xfrm rot="0">
              <a:off x="794360" y="1564027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Customer preferences</a:t>
              </a:r>
            </a:p>
          </p:txBody>
        </p:sp>
      </p:grpSp>
      <p:sp>
        <p:nvSpPr>
          <p:cNvPr name="TextBox 53" id="53"/>
          <p:cNvSpPr txBox="true"/>
          <p:nvPr/>
        </p:nvSpPr>
        <p:spPr>
          <a:xfrm rot="0">
            <a:off x="1339249" y="2231689"/>
            <a:ext cx="1281091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DATASET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1339249" y="2933051"/>
            <a:ext cx="5466292" cy="389240"/>
            <a:chOff x="0" y="0"/>
            <a:chExt cx="7288389" cy="518986"/>
          </a:xfrm>
        </p:grpSpPr>
        <p:grpSp>
          <p:nvGrpSpPr>
            <p:cNvPr name="Group 55" id="55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58" id="58"/>
            <p:cNvSpPr txBox="true"/>
            <p:nvPr/>
          </p:nvSpPr>
          <p:spPr>
            <a:xfrm rot="0">
              <a:off x="794360" y="-47625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Total Entries: 1906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35348" y="-1752872"/>
            <a:ext cx="8549194" cy="854919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54549" y="2213318"/>
            <a:ext cx="6928646" cy="692864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97" t="0" r="-7787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979417" y="560193"/>
            <a:ext cx="10648307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DATA PREPROCESSING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957346" y="2458705"/>
            <a:ext cx="12810911" cy="1092217"/>
            <a:chOff x="0" y="0"/>
            <a:chExt cx="17081215" cy="1456289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Filled NULL values with 0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HANDILING MISSING VALUES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957346" y="4303398"/>
            <a:ext cx="12810911" cy="1092217"/>
            <a:chOff x="0" y="0"/>
            <a:chExt cx="17081215" cy="1456289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Identified and removed 94 Duplicates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HANDLING DUPLICATE ROWS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957346" y="6147659"/>
            <a:ext cx="12810911" cy="2004187"/>
            <a:chOff x="0" y="0"/>
            <a:chExt cx="17081215" cy="2672249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Converted price to numeric value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DATATYPE CONVERSIONS</a:t>
              </a:r>
            </a:p>
          </p:txBody>
        </p:sp>
        <p:grpSp>
          <p:nvGrpSpPr>
            <p:cNvPr name="Group 32" id="32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5" id="35"/>
            <p:cNvSpPr txBox="true"/>
            <p:nvPr/>
          </p:nvSpPr>
          <p:spPr>
            <a:xfrm rot="0">
              <a:off x="794360" y="1564027"/>
              <a:ext cx="9507169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Converted Original Price to Numeric Value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10800000">
            <a:off x="12083804" y="4950421"/>
            <a:ext cx="8549194" cy="854919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14454" y="2604779"/>
            <a:ext cx="6928646" cy="69286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4226" t="0" r="-15867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1984986" y="304800"/>
            <a:ext cx="14237963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KEY METRIC OVERVIEW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339249" y="2780781"/>
            <a:ext cx="12810911" cy="1597978"/>
            <a:chOff x="0" y="0"/>
            <a:chExt cx="17081215" cy="213063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46987 Total number of products sold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PRODUCT SALES SUMMARY</a:t>
              </a:r>
            </a:p>
          </p:txBody>
        </p:sp>
        <p:grpSp>
          <p:nvGrpSpPr>
            <p:cNvPr name="Group 26" id="26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794360" y="1564027"/>
              <a:ext cx="10755858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1906 Total number of unique products sold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39249" y="6069102"/>
            <a:ext cx="12810911" cy="2004187"/>
            <a:chOff x="0" y="0"/>
            <a:chExt cx="17081215" cy="2672249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794360" y="889678"/>
              <a:ext cx="12180434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24.45 Mean units sold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SALES PERFORMANCE STATISTICS</a:t>
              </a:r>
            </a:p>
          </p:txBody>
        </p:sp>
        <p:grpSp>
          <p:nvGrpSpPr>
            <p:cNvPr name="Group 36" id="36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9" id="39"/>
            <p:cNvSpPr txBox="true"/>
            <p:nvPr/>
          </p:nvSpPr>
          <p:spPr>
            <a:xfrm rot="0">
              <a:off x="794360" y="1564027"/>
              <a:ext cx="9507169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10000 is the maximum units sold for a product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369034" y="3043126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028700" y="2340149"/>
            <a:ext cx="6822967" cy="6724618"/>
          </a:xfrm>
          <a:custGeom>
            <a:avLst/>
            <a:gdLst/>
            <a:ahLst/>
            <a:cxnLst/>
            <a:rect r="r" b="b" t="t" l="l"/>
            <a:pathLst>
              <a:path h="6724618" w="6822967">
                <a:moveTo>
                  <a:pt x="0" y="0"/>
                </a:moveTo>
                <a:lnTo>
                  <a:pt x="6822967" y="0"/>
                </a:lnTo>
                <a:lnTo>
                  <a:pt x="6822967" y="6724618"/>
                </a:lnTo>
                <a:lnTo>
                  <a:pt x="0" y="6724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8369034" y="5261201"/>
            <a:ext cx="389240" cy="38924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6522138" y="562242"/>
            <a:ext cx="900199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PRICE DISTRIBUTION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64804" y="2995501"/>
            <a:ext cx="9135325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Skewed to the right, indicating most items are lower-priced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369034" y="2340149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HISTOGRAM OF PRICE DISTRIBUTION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64804" y="5213576"/>
            <a:ext cx="9135325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Kernel density estimation (KDE) curve provides a smoother estimate of the distribution.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369034" y="4558224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PRICE ESTIMATION TECHNIQUES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033754" y="3752850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033754" y="6786033"/>
            <a:ext cx="389240" cy="38924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033754" y="4785161"/>
            <a:ext cx="389240" cy="38924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028700" y="2685863"/>
            <a:ext cx="9200973" cy="5750608"/>
          </a:xfrm>
          <a:custGeom>
            <a:avLst/>
            <a:gdLst/>
            <a:ahLst/>
            <a:cxnLst/>
            <a:rect r="r" b="b" t="t" l="l"/>
            <a:pathLst>
              <a:path h="5750608" w="9200973">
                <a:moveTo>
                  <a:pt x="0" y="0"/>
                </a:moveTo>
                <a:lnTo>
                  <a:pt x="9200973" y="0"/>
                </a:lnTo>
                <a:lnTo>
                  <a:pt x="9200973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5200106" y="562242"/>
            <a:ext cx="10324027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PRICE VS. UNITS SOLD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655286" y="3716433"/>
            <a:ext cx="6444843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Relationship between price and unit sold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033754" y="2685863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SCATTER PLOT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29185" y="6729924"/>
            <a:ext cx="6036813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Higher sale at lower sale price point with free shipping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033754" y="5910693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NOTABLE TREND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29185" y="4729052"/>
            <a:ext cx="6370944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Free shipping significantly increases units sold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033754" y="3752850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033754" y="6001077"/>
            <a:ext cx="389240" cy="38924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935019" y="2685863"/>
            <a:ext cx="7519729" cy="5759792"/>
          </a:xfrm>
          <a:custGeom>
            <a:avLst/>
            <a:gdLst/>
            <a:ahLst/>
            <a:cxnLst/>
            <a:rect r="r" b="b" t="t" l="l"/>
            <a:pathLst>
              <a:path h="5759792" w="7519729">
                <a:moveTo>
                  <a:pt x="0" y="0"/>
                </a:moveTo>
                <a:lnTo>
                  <a:pt x="7519729" y="0"/>
                </a:lnTo>
                <a:lnTo>
                  <a:pt x="7519729" y="5759792"/>
                </a:lnTo>
                <a:lnTo>
                  <a:pt x="0" y="5759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5200106" y="562242"/>
            <a:ext cx="10324027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SHIPPING ANALYSIS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655286" y="3716433"/>
            <a:ext cx="6444843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Majority of items are offered free shipping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033754" y="2685863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PROPORTION OF FREE VS. PAID SHIPPING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29185" y="5944968"/>
            <a:ext cx="6036813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free shipping is strong incentive for customer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33754" y="5143500"/>
            <a:ext cx="8352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NOTABLE TREND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21233" y="2022309"/>
            <a:ext cx="12810911" cy="2004187"/>
            <a:chOff x="0" y="0"/>
            <a:chExt cx="17081215" cy="2672249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794360" y="889678"/>
              <a:ext cx="12180434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Total Revenue: $2,110,806.88</a:t>
              </a:r>
            </a:p>
            <a:p>
              <a:pPr algn="l">
                <a:lnSpc>
                  <a:spcPts val="3406"/>
                </a:lnSpc>
              </a:pP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TOTAL SALES REVENUE</a:t>
              </a:r>
            </a:p>
          </p:txBody>
        </p:sp>
        <p:grpSp>
          <p:nvGrpSpPr>
            <p:cNvPr name="Group 20" id="20"/>
            <p:cNvGrpSpPr/>
            <p:nvPr/>
          </p:nvGrpSpPr>
          <p:grpSpPr>
            <a:xfrm rot="0">
              <a:off x="0" y="1611652"/>
              <a:ext cx="518986" cy="518986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794360" y="1564027"/>
              <a:ext cx="10755858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Revenue calculated as price multiplied by unit sold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2836388" y="4302721"/>
            <a:ext cx="12615225" cy="5992232"/>
          </a:xfrm>
          <a:custGeom>
            <a:avLst/>
            <a:gdLst/>
            <a:ahLst/>
            <a:cxnLst/>
            <a:rect r="r" b="b" t="t" l="l"/>
            <a:pathLst>
              <a:path h="5992232" w="12615225">
                <a:moveTo>
                  <a:pt x="0" y="0"/>
                </a:moveTo>
                <a:lnTo>
                  <a:pt x="12615224" y="0"/>
                </a:lnTo>
                <a:lnTo>
                  <a:pt x="12615224" y="5992232"/>
                </a:lnTo>
                <a:lnTo>
                  <a:pt x="0" y="59922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1036244" y="2022309"/>
            <a:ext cx="12810911" cy="1927050"/>
            <a:chOff x="0" y="0"/>
            <a:chExt cx="17081215" cy="2569401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937303"/>
              <a:ext cx="518986" cy="51898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88F3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794360" y="889678"/>
              <a:ext cx="9288489" cy="1679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Highlight: Portable Round Folding Table (10,000 units sold)</a:t>
              </a:r>
            </a:p>
            <a:p>
              <a:pPr algn="l">
                <a:lnSpc>
                  <a:spcPts val="3406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0"/>
              <a:ext cx="17081215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9"/>
                </a:lnSpc>
              </a:pPr>
              <a:r>
                <a:rPr lang="en-US" sz="3399">
                  <a:solidFill>
                    <a:srgbClr val="C88F37"/>
                  </a:solidFill>
                  <a:latin typeface="Anton"/>
                  <a:ea typeface="Anton"/>
                  <a:cs typeface="Anton"/>
                  <a:sym typeface="Anton"/>
                </a:rPr>
                <a:t>TOP 10 SOLD PRODUCTS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984986" y="304800"/>
            <a:ext cx="14237963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SALES ANALYSIS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10800000">
            <a:off x="12083804" y="4950421"/>
            <a:ext cx="8549194" cy="854919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C8911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14454" y="2604779"/>
            <a:ext cx="6928646" cy="69286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5668" t="0" r="-44425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339249" y="3483758"/>
            <a:ext cx="389240" cy="38924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36229" y="4561181"/>
            <a:ext cx="389240" cy="389240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88F37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935019" y="3436133"/>
            <a:ext cx="9135325" cy="127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Calculated discount amount and percentage for each product</a:t>
            </a:r>
          </a:p>
          <a:p>
            <a:pPr algn="l">
              <a:lnSpc>
                <a:spcPts val="3406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339249" y="2780781"/>
            <a:ext cx="1281091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399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DISCOUNT CALCULATION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84986" y="4513556"/>
            <a:ext cx="8066894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Average discount is 16.67 %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84986" y="304800"/>
            <a:ext cx="14237963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C88F37"/>
                </a:solidFill>
                <a:latin typeface="Anton"/>
                <a:ea typeface="Anton"/>
                <a:cs typeface="Anton"/>
                <a:sym typeface="Anton"/>
              </a:rPr>
              <a:t>DISCOUNT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DAGck7uJ_k0</dc:identifier>
  <dcterms:modified xsi:type="dcterms:W3CDTF">2011-08-01T06:04:30Z</dcterms:modified>
  <cp:revision>1</cp:revision>
  <dc:title>E-commerce Furniture sales data analysis</dc:title>
</cp:coreProperties>
</file>

<file path=docProps/thumbnail.jpeg>
</file>